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18"/>
  </p:notesMasterIdLst>
  <p:handoutMasterIdLst>
    <p:handoutMasterId r:id="rId19"/>
  </p:handoutMasterIdLst>
  <p:sldIdLst>
    <p:sldId id="256" r:id="rId5"/>
    <p:sldId id="272" r:id="rId6"/>
    <p:sldId id="258"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60"/>
  </p:normalViewPr>
  <p:slideViewPr>
    <p:cSldViewPr>
      <p:cViewPr varScale="1">
        <p:scale>
          <a:sx n="65" d="100"/>
          <a:sy n="65" d="100"/>
        </p:scale>
        <p:origin x="146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Porter" userId="caeb4aa7-6afb-46a3-a995-19b0c182e2ba" providerId="ADAL" clId="{0D589FD3-9F5B-4A66-A604-5792473F0913}"/>
    <pc:docChg chg="modSld">
      <pc:chgData name="Mr Porter" userId="caeb4aa7-6afb-46a3-a995-19b0c182e2ba" providerId="ADAL" clId="{0D589FD3-9F5B-4A66-A604-5792473F0913}" dt="2020-05-26T08:36:19.788" v="9" actId="20577"/>
      <pc:docMkLst>
        <pc:docMk/>
      </pc:docMkLst>
      <pc:sldChg chg="modSp mod">
        <pc:chgData name="Mr Porter" userId="caeb4aa7-6afb-46a3-a995-19b0c182e2ba" providerId="ADAL" clId="{0D589FD3-9F5B-4A66-A604-5792473F0913}" dt="2020-05-26T08:35:10.424" v="0" actId="20577"/>
        <pc:sldMkLst>
          <pc:docMk/>
          <pc:sldMk cId="2124926539" sldId="258"/>
        </pc:sldMkLst>
        <pc:spChg chg="mod">
          <ac:chgData name="Mr Porter" userId="caeb4aa7-6afb-46a3-a995-19b0c182e2ba" providerId="ADAL" clId="{0D589FD3-9F5B-4A66-A604-5792473F0913}" dt="2020-05-26T08:35:10.424" v="0" actId="20577"/>
          <ac:spMkLst>
            <pc:docMk/>
            <pc:sldMk cId="2124926539" sldId="258"/>
            <ac:spMk id="2" creationId="{00000000-0000-0000-0000-000000000000}"/>
          </ac:spMkLst>
        </pc:spChg>
      </pc:sldChg>
      <pc:sldChg chg="modSp mod">
        <pc:chgData name="Mr Porter" userId="caeb4aa7-6afb-46a3-a995-19b0c182e2ba" providerId="ADAL" clId="{0D589FD3-9F5B-4A66-A604-5792473F0913}" dt="2020-05-26T08:35:30.483" v="8" actId="20577"/>
        <pc:sldMkLst>
          <pc:docMk/>
          <pc:sldMk cId="3389500544" sldId="262"/>
        </pc:sldMkLst>
        <pc:spChg chg="mod">
          <ac:chgData name="Mr Porter" userId="caeb4aa7-6afb-46a3-a995-19b0c182e2ba" providerId="ADAL" clId="{0D589FD3-9F5B-4A66-A604-5792473F0913}" dt="2020-05-26T08:35:30.483" v="8" actId="20577"/>
          <ac:spMkLst>
            <pc:docMk/>
            <pc:sldMk cId="3389500544" sldId="262"/>
            <ac:spMk id="2" creationId="{00000000-0000-0000-0000-000000000000}"/>
          </ac:spMkLst>
        </pc:spChg>
      </pc:sldChg>
      <pc:sldChg chg="modSp mod">
        <pc:chgData name="Mr Porter" userId="caeb4aa7-6afb-46a3-a995-19b0c182e2ba" providerId="ADAL" clId="{0D589FD3-9F5B-4A66-A604-5792473F0913}" dt="2020-05-26T08:36:19.788" v="9" actId="20577"/>
        <pc:sldMkLst>
          <pc:docMk/>
          <pc:sldMk cId="4284312770" sldId="263"/>
        </pc:sldMkLst>
        <pc:spChg chg="mod">
          <ac:chgData name="Mr Porter" userId="caeb4aa7-6afb-46a3-a995-19b0c182e2ba" providerId="ADAL" clId="{0D589FD3-9F5B-4A66-A604-5792473F0913}" dt="2020-05-26T08:36:19.788" v="9" actId="20577"/>
          <ac:spMkLst>
            <pc:docMk/>
            <pc:sldMk cId="4284312770" sldId="263"/>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3F320B4C-66E5-4436-BE3F-306C45911FCF}" type="datetimeFigureOut">
              <a:rPr lang="en-GB" smtClean="0"/>
              <a:pPr/>
              <a:t>12/09/2022</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1E75568E-D5A0-4573-AFB6-00F5380AE102}" type="slidenum">
              <a:rPr lang="en-GB" smtClean="0"/>
              <a:pPr/>
              <a:t>‹#›</a:t>
            </a:fld>
            <a:endParaRPr lang="en-GB"/>
          </a:p>
        </p:txBody>
      </p:sp>
    </p:spTree>
    <p:extLst>
      <p:ext uri="{BB962C8B-B14F-4D97-AF65-F5344CB8AC3E}">
        <p14:creationId xmlns:p14="http://schemas.microsoft.com/office/powerpoint/2010/main" val="1135627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450" y="0"/>
            <a:ext cx="2949575" cy="498475"/>
          </a:xfrm>
          <a:prstGeom prst="rect">
            <a:avLst/>
          </a:prstGeom>
        </p:spPr>
        <p:txBody>
          <a:bodyPr vert="horz" lIns="91440" tIns="45720" rIns="91440" bIns="45720" rtlCol="0"/>
          <a:lstStyle>
            <a:lvl1pPr algn="r">
              <a:defRPr sz="1200"/>
            </a:lvl1pPr>
          </a:lstStyle>
          <a:p>
            <a:fld id="{B3E8A481-4D74-4616-8752-6DB84BB7BECE}" type="datetimeFigureOut">
              <a:rPr lang="en-GB" smtClean="0"/>
              <a:t>12/09/2022</a:t>
            </a:fld>
            <a:endParaRPr lang="en-GB"/>
          </a:p>
        </p:txBody>
      </p:sp>
      <p:sp>
        <p:nvSpPr>
          <p:cNvPr id="4" name="Slide Image Placeholder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3138"/>
            <a:ext cx="5443537" cy="39131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450" y="9440863"/>
            <a:ext cx="2949575" cy="498475"/>
          </a:xfrm>
          <a:prstGeom prst="rect">
            <a:avLst/>
          </a:prstGeom>
        </p:spPr>
        <p:txBody>
          <a:bodyPr vert="horz" lIns="91440" tIns="45720" rIns="91440" bIns="45720" rtlCol="0" anchor="b"/>
          <a:lstStyle>
            <a:lvl1pPr algn="r">
              <a:defRPr sz="1200"/>
            </a:lvl1pPr>
          </a:lstStyle>
          <a:p>
            <a:fld id="{9A7BEBA0-6DAA-45F4-8649-B50BE501B04E}" type="slidenum">
              <a:rPr lang="en-GB" smtClean="0"/>
              <a:t>‹#›</a:t>
            </a:fld>
            <a:endParaRPr lang="en-GB"/>
          </a:p>
        </p:txBody>
      </p:sp>
    </p:spTree>
    <p:extLst>
      <p:ext uri="{BB962C8B-B14F-4D97-AF65-F5344CB8AC3E}">
        <p14:creationId xmlns:p14="http://schemas.microsoft.com/office/powerpoint/2010/main" val="168809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132101F-1C78-4A35-B9B9-FA3BC2678EB9}"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4862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8951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832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132101F-1C78-4A35-B9B9-FA3BC2678EB9}"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7318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2101F-1C78-4A35-B9B9-FA3BC2678EB9}" type="datetimeFigureOut">
              <a:rPr lang="en-US" smtClean="0"/>
              <a:pPr/>
              <a:t>9/12/2022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7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132101F-1C78-4A35-B9B9-FA3BC2678EB9}"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75609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32101F-1C78-4A35-B9B9-FA3BC2678EB9}" type="datetimeFigureOut">
              <a:rPr lang="en-US" smtClean="0"/>
              <a:pPr/>
              <a:t>9/12/2022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2454257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132101F-1C78-4A35-B9B9-FA3BC2678EB9}" type="datetimeFigureOut">
              <a:rPr lang="en-US" smtClean="0"/>
              <a:pPr/>
              <a:t>9/12/2022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787316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2101F-1C78-4A35-B9B9-FA3BC2678EB9}" type="datetimeFigureOut">
              <a:rPr lang="en-US" smtClean="0"/>
              <a:pPr/>
              <a:t>9/12/2022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3450375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spTree>
    <p:extLst>
      <p:ext uri="{BB962C8B-B14F-4D97-AF65-F5344CB8AC3E}">
        <p14:creationId xmlns:p14="http://schemas.microsoft.com/office/powerpoint/2010/main" val="189736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132101F-1C78-4A35-B9B9-FA3BC2678EB9}" type="datetimeFigureOut">
              <a:rPr lang="en-US" smtClean="0"/>
              <a:pPr/>
              <a:t>9/12/2022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38D3F3-DB27-4CBF-864A-E28263BCB96D}"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163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132101F-1C78-4A35-B9B9-FA3BC2678EB9}" type="datetimeFigureOut">
              <a:rPr lang="en-US" smtClean="0"/>
              <a:pPr/>
              <a:t>9/12/2022</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C38D3F3-DB27-4CBF-864A-E28263BCB96D}"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557631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2FDF0794-1B86-42B2-B8C7-F60123E638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 y="0"/>
            <a:ext cx="9141545"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sign Team Planning For A New Project Stock Image - Image of ...">
            <a:extLst>
              <a:ext uri="{FF2B5EF4-FFF2-40B4-BE49-F238E27FC236}">
                <a16:creationId xmlns:a16="http://schemas.microsoft.com/office/drawing/2014/main" id="{ABC04E46-66C8-49C7-8B47-14D7AF4CB626}"/>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b="1046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0">
            <a:extLst>
              <a:ext uri="{FF2B5EF4-FFF2-40B4-BE49-F238E27FC236}">
                <a16:creationId xmlns:a16="http://schemas.microsoft.com/office/drawing/2014/main" id="{EAA48FC5-3C83-4F1B-BC33-DF0B588F83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9" y="3064931"/>
            <a:ext cx="6221411" cy="2488568"/>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32011" y="3429000"/>
            <a:ext cx="5626239" cy="1090938"/>
          </a:xfrm>
        </p:spPr>
        <p:txBody>
          <a:bodyPr anchor="b">
            <a:normAutofit/>
          </a:bodyPr>
          <a:lstStyle/>
          <a:p>
            <a:pPr algn="l"/>
            <a:r>
              <a:rPr lang="en-GB" sz="3700" smtClean="0">
                <a:solidFill>
                  <a:srgbClr val="FFFFFF"/>
                </a:solidFill>
              </a:rPr>
              <a:t>nat5 </a:t>
            </a:r>
            <a:r>
              <a:rPr lang="en-GB" sz="3700" dirty="0">
                <a:solidFill>
                  <a:srgbClr val="FFFFFF"/>
                </a:solidFill>
              </a:rPr>
              <a:t>Design &amp; Manufacture</a:t>
            </a:r>
          </a:p>
        </p:txBody>
      </p:sp>
      <p:sp>
        <p:nvSpPr>
          <p:cNvPr id="3" name="Subtitle 2"/>
          <p:cNvSpPr>
            <a:spLocks noGrp="1"/>
          </p:cNvSpPr>
          <p:nvPr>
            <p:ph type="subTitle" idx="1"/>
          </p:nvPr>
        </p:nvSpPr>
        <p:spPr>
          <a:xfrm>
            <a:off x="3232011" y="4779313"/>
            <a:ext cx="5626238" cy="514816"/>
          </a:xfrm>
        </p:spPr>
        <p:txBody>
          <a:bodyPr anchor="t">
            <a:normAutofit/>
          </a:bodyPr>
          <a:lstStyle/>
          <a:p>
            <a:r>
              <a:rPr lang="en-GB" sz="2000" dirty="0">
                <a:solidFill>
                  <a:srgbClr val="FFFFFF"/>
                </a:solidFill>
              </a:rPr>
              <a:t>The Design Team</a:t>
            </a:r>
          </a:p>
        </p:txBody>
      </p:sp>
      <p:cxnSp>
        <p:nvCxnSpPr>
          <p:cNvPr id="17" name="Straight Connector 12">
            <a:extLst>
              <a:ext uri="{FF2B5EF4-FFF2-40B4-BE49-F238E27FC236}">
                <a16:creationId xmlns:a16="http://schemas.microsoft.com/office/drawing/2014/main" id="{62F01714-1A39-4194-BD47-8A9960C5998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2011" y="4666480"/>
            <a:ext cx="5124375" cy="0"/>
          </a:xfrm>
          <a:prstGeom prst="line">
            <a:avLst/>
          </a:prstGeom>
          <a:ln w="22225">
            <a:solidFill>
              <a:srgbClr val="CE346D"/>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06514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ergonomists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buNone/>
            </a:pPr>
            <a:r>
              <a:rPr lang="en-GB" dirty="0">
                <a:solidFill>
                  <a:srgbClr val="FFFFFF"/>
                </a:solidFill>
              </a:rPr>
              <a:t>The ergonomists looks at the ergonomics (a design factors we will study later in more detail). </a:t>
            </a:r>
          </a:p>
          <a:p>
            <a:pPr marL="0" indent="0">
              <a:buNone/>
            </a:pPr>
            <a:r>
              <a:rPr lang="en-GB" dirty="0">
                <a:solidFill>
                  <a:srgbClr val="FFFFFF"/>
                </a:solidFill>
              </a:rPr>
              <a:t>They are responsible for ensuring the product is comfortable to use and handle. </a:t>
            </a:r>
          </a:p>
          <a:p>
            <a:pPr marL="0" indent="0">
              <a:buNone/>
            </a:pPr>
            <a:r>
              <a:rPr lang="en-GB" dirty="0">
                <a:solidFill>
                  <a:srgbClr val="FFFFFF"/>
                </a:solidFill>
              </a:rPr>
              <a:t>They are also responsible for ensuring that the product is easy to use, both in the way a person physically holds and interacts with it, as well as their understanding of how it works. </a:t>
            </a:r>
          </a:p>
        </p:txBody>
      </p:sp>
      <p:pic>
        <p:nvPicPr>
          <p:cNvPr id="8194" name="Picture 2" descr="Trust Verto Ergonomic Mouse - Mouse | Alzashop.com">
            <a:extLst>
              <a:ext uri="{FF2B5EF4-FFF2-40B4-BE49-F238E27FC236}">
                <a16:creationId xmlns:a16="http://schemas.microsoft.com/office/drawing/2014/main" id="{60297A71-445D-4629-BFA2-0F03C56BE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996" y="1594495"/>
            <a:ext cx="4703859" cy="366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83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consumers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buNone/>
            </a:pPr>
            <a:r>
              <a:rPr lang="en-GB" dirty="0">
                <a:solidFill>
                  <a:srgbClr val="FFFFFF"/>
                </a:solidFill>
              </a:rPr>
              <a:t>Consumers are the people who buy and use the products. They are essentially the customers who need or want a specific product for a specific purpose. </a:t>
            </a:r>
          </a:p>
          <a:p>
            <a:pPr marL="0" indent="0">
              <a:buNone/>
            </a:pPr>
            <a:r>
              <a:rPr lang="en-GB" dirty="0">
                <a:solidFill>
                  <a:srgbClr val="FFFFFF"/>
                </a:solidFill>
              </a:rPr>
              <a:t>They will likely have seen an advertisement of the product which compelled them to buy it or they were recommended it by a friend or company, based on their needs and wants. </a:t>
            </a:r>
          </a:p>
        </p:txBody>
      </p:sp>
      <p:pic>
        <p:nvPicPr>
          <p:cNvPr id="9218" name="Picture 2" descr="Consumer Reports hoists Apple to top spot for tech support amongst ...">
            <a:extLst>
              <a:ext uri="{FF2B5EF4-FFF2-40B4-BE49-F238E27FC236}">
                <a16:creationId xmlns:a16="http://schemas.microsoft.com/office/drawing/2014/main" id="{60D20BBC-B970-41AD-AE21-C5F37DFB35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375" r="25587"/>
          <a:stretch/>
        </p:blipFill>
        <p:spPr bwMode="auto">
          <a:xfrm>
            <a:off x="4381428" y="980728"/>
            <a:ext cx="4392488" cy="512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71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retailers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buNone/>
            </a:pPr>
            <a:r>
              <a:rPr lang="en-GB" dirty="0">
                <a:solidFill>
                  <a:srgbClr val="FFFFFF"/>
                </a:solidFill>
              </a:rPr>
              <a:t>Retailers are the people who sell the products. </a:t>
            </a:r>
          </a:p>
          <a:p>
            <a:pPr marL="0" indent="0">
              <a:buNone/>
            </a:pPr>
            <a:r>
              <a:rPr lang="en-GB" dirty="0">
                <a:solidFill>
                  <a:srgbClr val="FFFFFF"/>
                </a:solidFill>
              </a:rPr>
              <a:t>You may find specific stores selling the one brand e.g. Apple, Microsoft, Dyson. </a:t>
            </a:r>
          </a:p>
          <a:p>
            <a:pPr marL="0" indent="0">
              <a:buNone/>
            </a:pPr>
            <a:r>
              <a:rPr lang="en-GB" dirty="0">
                <a:solidFill>
                  <a:srgbClr val="FFFFFF"/>
                </a:solidFill>
              </a:rPr>
              <a:t>You may also find stores that sell various brands, e.g. PC World. </a:t>
            </a:r>
          </a:p>
          <a:p>
            <a:pPr marL="0" indent="0">
              <a:buNone/>
            </a:pPr>
            <a:r>
              <a:rPr lang="en-GB" dirty="0">
                <a:solidFill>
                  <a:srgbClr val="FFFFFF"/>
                </a:solidFill>
              </a:rPr>
              <a:t>Today, Amazon is one of the largest online retailers, allowing consumers to purchase almost every product available for home delivery. </a:t>
            </a:r>
          </a:p>
        </p:txBody>
      </p:sp>
      <p:pic>
        <p:nvPicPr>
          <p:cNvPr id="10242" name="Picture 2" descr="Dyson set to open Apple-style hub on Oxford Street | Technology ...">
            <a:extLst>
              <a:ext uri="{FF2B5EF4-FFF2-40B4-BE49-F238E27FC236}">
                <a16:creationId xmlns:a16="http://schemas.microsoft.com/office/drawing/2014/main" id="{7F0CEE65-F9BF-4BFA-A8C1-9AA2AF3C64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20"/>
          <a:stretch/>
        </p:blipFill>
        <p:spPr bwMode="auto">
          <a:xfrm>
            <a:off x="4298006" y="1740724"/>
            <a:ext cx="4742652" cy="364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76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Economists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155832" cy="4941168"/>
          </a:xfrm>
        </p:spPr>
        <p:txBody>
          <a:bodyPr>
            <a:normAutofit/>
          </a:bodyPr>
          <a:lstStyle/>
          <a:p>
            <a:pPr marL="0" indent="0">
              <a:buNone/>
            </a:pPr>
            <a:r>
              <a:rPr lang="en-GB" dirty="0">
                <a:solidFill>
                  <a:srgbClr val="FFFFFF"/>
                </a:solidFill>
              </a:rPr>
              <a:t>Economists will look at the current economic climate before, during and after the product design and manufacture. </a:t>
            </a:r>
          </a:p>
          <a:p>
            <a:pPr marL="0" indent="0">
              <a:buNone/>
            </a:pPr>
            <a:r>
              <a:rPr lang="en-GB" dirty="0">
                <a:solidFill>
                  <a:srgbClr val="FFFFFF"/>
                </a:solidFill>
              </a:rPr>
              <a:t>They will help determine when the best time to place a product on the market is, judging when the highest profits are likely to be made or when the greatest number of sales are likely to be made, e.g. Christmas is always a good time to release a new product due to the number of people shopping. </a:t>
            </a:r>
          </a:p>
        </p:txBody>
      </p:sp>
      <p:pic>
        <p:nvPicPr>
          <p:cNvPr id="11266" name="Picture 2" descr="Economist Job Stock Photos, Images &amp; Photography | Shutterstock">
            <a:extLst>
              <a:ext uri="{FF2B5EF4-FFF2-40B4-BE49-F238E27FC236}">
                <a16:creationId xmlns:a16="http://schemas.microsoft.com/office/drawing/2014/main" id="{5DD0E9E1-BE9F-4296-B81D-EAAF2D81F1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818" r="3592" b="13601"/>
          <a:stretch/>
        </p:blipFill>
        <p:spPr bwMode="auto">
          <a:xfrm>
            <a:off x="4370506" y="1340768"/>
            <a:ext cx="4550834"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22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4" name="Title 3"/>
          <p:cNvSpPr>
            <a:spLocks noGrp="1"/>
          </p:cNvSpPr>
          <p:nvPr>
            <p:ph type="title"/>
          </p:nvPr>
        </p:nvSpPr>
        <p:spPr>
          <a:xfrm>
            <a:off x="2601995" y="788416"/>
            <a:ext cx="5942448" cy="1499616"/>
          </a:xfrm>
        </p:spPr>
        <p:txBody>
          <a:bodyPr>
            <a:normAutofit/>
          </a:bodyPr>
          <a:lstStyle/>
          <a:p>
            <a:r>
              <a:rPr lang="en-GB" sz="3200" dirty="0">
                <a:solidFill>
                  <a:srgbClr val="1CADE4"/>
                </a:solidFill>
              </a:rPr>
              <a:t>Learning intentions &amp; success criteria</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2132856"/>
            <a:ext cx="5942448" cy="3910960"/>
          </a:xfrm>
        </p:spPr>
        <p:txBody>
          <a:bodyPr>
            <a:normAutofit/>
          </a:bodyPr>
          <a:lstStyle/>
          <a:p>
            <a:pPr marL="0" indent="0">
              <a:buNone/>
            </a:pPr>
            <a:r>
              <a:rPr lang="en-GB" sz="2800" dirty="0">
                <a:solidFill>
                  <a:srgbClr val="FFFFFF"/>
                </a:solidFill>
              </a:rPr>
              <a:t>Learning Intentions</a:t>
            </a:r>
          </a:p>
          <a:p>
            <a:pPr>
              <a:buFont typeface="Arial" panose="020B0604020202020204" pitchFamily="34" charset="0"/>
              <a:buChar char="•"/>
            </a:pPr>
            <a:r>
              <a:rPr lang="en-GB" sz="1800" dirty="0">
                <a:solidFill>
                  <a:srgbClr val="FFFFFF"/>
                </a:solidFill>
              </a:rPr>
              <a:t> An introduction to the different members of the design team. </a:t>
            </a:r>
          </a:p>
          <a:p>
            <a:pPr>
              <a:buFont typeface="Arial" panose="020B0604020202020204" pitchFamily="34" charset="0"/>
              <a:buChar char="•"/>
            </a:pPr>
            <a:r>
              <a:rPr lang="en-GB" sz="1800" dirty="0">
                <a:solidFill>
                  <a:srgbClr val="FFFFFF"/>
                </a:solidFill>
              </a:rPr>
              <a:t> The individual members’ role in the design team.</a:t>
            </a:r>
          </a:p>
          <a:p>
            <a:pPr marL="0" indent="0">
              <a:buNone/>
            </a:pPr>
            <a:endParaRPr lang="en-GB" sz="1800" dirty="0">
              <a:solidFill>
                <a:srgbClr val="FFFFFF"/>
              </a:solidFill>
            </a:endParaRPr>
          </a:p>
          <a:p>
            <a:pPr marL="0" indent="0">
              <a:buNone/>
            </a:pPr>
            <a:r>
              <a:rPr lang="en-GB" sz="2800" dirty="0">
                <a:solidFill>
                  <a:srgbClr val="FFFFFF"/>
                </a:solidFill>
              </a:rPr>
              <a:t>Success Criteria</a:t>
            </a:r>
          </a:p>
          <a:p>
            <a:pPr>
              <a:buFont typeface="Arial" panose="020B0604020202020204" pitchFamily="34" charset="0"/>
              <a:buChar char="•"/>
            </a:pPr>
            <a:r>
              <a:rPr lang="en-GB" sz="1800" dirty="0">
                <a:solidFill>
                  <a:srgbClr val="FFFFFF"/>
                </a:solidFill>
              </a:rPr>
              <a:t> State the names of at least 3 different members of the design team.</a:t>
            </a:r>
          </a:p>
          <a:p>
            <a:pPr>
              <a:buFont typeface="Arial" panose="020B0604020202020204" pitchFamily="34" charset="0"/>
              <a:buChar char="•"/>
            </a:pPr>
            <a:r>
              <a:rPr lang="en-GB" sz="1800" dirty="0">
                <a:solidFill>
                  <a:srgbClr val="FFFFFF"/>
                </a:solidFill>
              </a:rPr>
              <a:t> Describe their role in the design team.</a:t>
            </a:r>
          </a:p>
          <a:p>
            <a:pPr marL="0" indent="0">
              <a:buNone/>
            </a:pPr>
            <a:endParaRPr lang="en-GB" sz="1800" dirty="0">
              <a:solidFill>
                <a:srgbClr val="FFFFFF"/>
              </a:solidFill>
            </a:endParaRPr>
          </a:p>
          <a:p>
            <a:endParaRPr lang="en-GB" sz="1800" dirty="0">
              <a:solidFill>
                <a:srgbClr val="FFFFFF"/>
              </a:solidFill>
            </a:endParaRPr>
          </a:p>
          <a:p>
            <a:pPr marL="0" indent="0">
              <a:buNone/>
            </a:pPr>
            <a:endParaRPr lang="en-GB" sz="1800" dirty="0">
              <a:solidFill>
                <a:srgbClr val="FFFFFF"/>
              </a:solidFill>
            </a:endParaRPr>
          </a:p>
          <a:p>
            <a:pPr marL="342900" indent="-342900">
              <a:buFont typeface="+mj-lt"/>
              <a:buAutoNum type="arabicPeriod"/>
            </a:pPr>
            <a:endParaRPr lang="en-GB" sz="2400" dirty="0">
              <a:solidFill>
                <a:srgbClr val="FFFFFF"/>
              </a:solidFill>
            </a:endParaRPr>
          </a:p>
          <a:p>
            <a:pPr marL="0" indent="0">
              <a:buNone/>
            </a:pPr>
            <a:endParaRPr lang="en-GB" sz="1600" dirty="0">
              <a:solidFill>
                <a:srgbClr val="FFFFFF"/>
              </a:solidFill>
            </a:endParaRPr>
          </a:p>
          <a:p>
            <a:pPr marL="0" indent="0">
              <a:buNone/>
            </a:pPr>
            <a:endParaRPr lang="en-GB" sz="1600" dirty="0">
              <a:solidFill>
                <a:srgbClr val="FFFFFF"/>
              </a:solidFill>
            </a:endParaRPr>
          </a:p>
        </p:txBody>
      </p:sp>
      <p:pic>
        <p:nvPicPr>
          <p:cNvPr id="12" name="Graphic 11" descr="Aspiration">
            <a:extLst>
              <a:ext uri="{FF2B5EF4-FFF2-40B4-BE49-F238E27FC236}">
                <a16:creationId xmlns:a16="http://schemas.microsoft.com/office/drawing/2014/main" id="{CA9FAC00-E1C3-4EA4-9032-BF3182618E7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p:blipFill>
        <p:spPr>
          <a:xfrm>
            <a:off x="722107" y="4437112"/>
            <a:ext cx="914400" cy="914400"/>
          </a:xfrm>
          <a:prstGeom prst="rect">
            <a:avLst/>
          </a:prstGeom>
        </p:spPr>
      </p:pic>
      <p:pic>
        <p:nvPicPr>
          <p:cNvPr id="14" name="Graphic 13" descr="Idea">
            <a:extLst>
              <a:ext uri="{FF2B5EF4-FFF2-40B4-BE49-F238E27FC236}">
                <a16:creationId xmlns:a16="http://schemas.microsoft.com/office/drawing/2014/main" id="{04AE441F-285A-4F28-9973-C22D72BE5C5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p:blipFill>
        <p:spPr>
          <a:xfrm>
            <a:off x="722107" y="2484790"/>
            <a:ext cx="914400" cy="914400"/>
          </a:xfrm>
          <a:prstGeom prst="rect">
            <a:avLst/>
          </a:prstGeom>
        </p:spPr>
      </p:pic>
    </p:spTree>
    <p:extLst>
      <p:ext uri="{BB962C8B-B14F-4D97-AF65-F5344CB8AC3E}">
        <p14:creationId xmlns:p14="http://schemas.microsoft.com/office/powerpoint/2010/main" val="108640859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7F247E-B679-44E9-93C2-B2DD5EFB2B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EE15661-B0F2-42AE-A75B-0999B2CF59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79558" y="484632"/>
            <a:ext cx="6711112"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2601995" y="788416"/>
            <a:ext cx="5942448" cy="1499616"/>
          </a:xfrm>
        </p:spPr>
        <p:txBody>
          <a:bodyPr>
            <a:normAutofit/>
          </a:bodyPr>
          <a:lstStyle/>
          <a:p>
            <a:r>
              <a:rPr lang="en-GB" dirty="0">
                <a:solidFill>
                  <a:srgbClr val="1CADE4"/>
                </a:solidFill>
              </a:rPr>
              <a:t>The design team</a:t>
            </a:r>
          </a:p>
        </p:txBody>
      </p:sp>
      <p:sp>
        <p:nvSpPr>
          <p:cNvPr id="13" name="Rectangle 12">
            <a:extLst>
              <a:ext uri="{FF2B5EF4-FFF2-40B4-BE49-F238E27FC236}">
                <a16:creationId xmlns:a16="http://schemas.microsoft.com/office/drawing/2014/main" id="{354706C1-38B7-4C23-8749-906CB0DC80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364" y="484632"/>
            <a:ext cx="1596699"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CD161189-7A5B-4B2B-93DC-77710299475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24053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2601995" y="1943924"/>
            <a:ext cx="5942448" cy="4099892"/>
          </a:xfrm>
        </p:spPr>
        <p:txBody>
          <a:bodyPr>
            <a:noAutofit/>
          </a:bodyPr>
          <a:lstStyle/>
          <a:p>
            <a:r>
              <a:rPr lang="en-GB" sz="2400" dirty="0" smtClean="0"/>
              <a:t>A </a:t>
            </a:r>
            <a:r>
              <a:rPr lang="en-GB" sz="2400" dirty="0"/>
              <a:t>design team is a group of people brought together to design a product. </a:t>
            </a:r>
          </a:p>
          <a:p>
            <a:r>
              <a:rPr lang="en-GB" sz="2400" dirty="0"/>
              <a:t>Each member of the design team will have </a:t>
            </a:r>
            <a:r>
              <a:rPr lang="en-GB" sz="2400" b="1" dirty="0"/>
              <a:t>certain skills </a:t>
            </a:r>
            <a:r>
              <a:rPr lang="en-GB" sz="2400" dirty="0"/>
              <a:t>or </a:t>
            </a:r>
            <a:r>
              <a:rPr lang="en-GB" sz="2400" b="1" dirty="0"/>
              <a:t>experiences</a:t>
            </a:r>
            <a:r>
              <a:rPr lang="en-GB" sz="2400" dirty="0"/>
              <a:t> which will allow him or her to specialise in one aspect of the design. </a:t>
            </a:r>
          </a:p>
          <a:p>
            <a:r>
              <a:rPr lang="en-GB" sz="2400" dirty="0"/>
              <a:t>Each member of the design team will then have responsibility for a certain part of the design.</a:t>
            </a:r>
          </a:p>
          <a:p>
            <a:r>
              <a:rPr lang="en-GB" sz="2400" dirty="0"/>
              <a:t>The following slides will go through each of the different design team members and explain their role.</a:t>
            </a:r>
          </a:p>
        </p:txBody>
      </p:sp>
      <p:pic>
        <p:nvPicPr>
          <p:cNvPr id="5" name="Graphic 4" descr="Blueprint">
            <a:extLst>
              <a:ext uri="{FF2B5EF4-FFF2-40B4-BE49-F238E27FC236}">
                <a16:creationId xmlns:a16="http://schemas.microsoft.com/office/drawing/2014/main" id="{BC824826-C87C-4A48-9BC1-7DC59FD55AA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2107" y="2971800"/>
            <a:ext cx="914400" cy="914400"/>
          </a:xfrm>
          <a:prstGeom prst="rect">
            <a:avLst/>
          </a:prstGeom>
        </p:spPr>
      </p:pic>
      <p:pic>
        <p:nvPicPr>
          <p:cNvPr id="7" name="Graphic 6" descr="Scribble">
            <a:extLst>
              <a:ext uri="{FF2B5EF4-FFF2-40B4-BE49-F238E27FC236}">
                <a16:creationId xmlns:a16="http://schemas.microsoft.com/office/drawing/2014/main" id="{ED867806-7671-442B-905F-84D5943E186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22107" y="1019478"/>
            <a:ext cx="914400" cy="914400"/>
          </a:xfrm>
          <a:prstGeom prst="rect">
            <a:avLst/>
          </a:prstGeom>
        </p:spPr>
      </p:pic>
      <p:pic>
        <p:nvPicPr>
          <p:cNvPr id="10" name="Graphic 9" descr="Drawing compass">
            <a:extLst>
              <a:ext uri="{FF2B5EF4-FFF2-40B4-BE49-F238E27FC236}">
                <a16:creationId xmlns:a16="http://schemas.microsoft.com/office/drawing/2014/main" id="{C7E62733-AEF4-4206-A1A5-6640A12549C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22107" y="4924122"/>
            <a:ext cx="914400" cy="914400"/>
          </a:xfrm>
          <a:prstGeom prst="rect">
            <a:avLst/>
          </a:prstGeom>
        </p:spPr>
      </p:pic>
    </p:spTree>
    <p:extLst>
      <p:ext uri="{BB962C8B-B14F-4D97-AF65-F5344CB8AC3E}">
        <p14:creationId xmlns:p14="http://schemas.microsoft.com/office/powerpoint/2010/main" val="212492653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designers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34490" y="1740724"/>
            <a:ext cx="3389437" cy="5033276"/>
          </a:xfrm>
        </p:spPr>
        <p:txBody>
          <a:bodyPr>
            <a:noAutofit/>
          </a:bodyPr>
          <a:lstStyle/>
          <a:p>
            <a:pPr marL="0" indent="0">
              <a:buNone/>
            </a:pPr>
            <a:r>
              <a:rPr lang="en-GB" dirty="0">
                <a:solidFill>
                  <a:schemeClr val="bg1"/>
                </a:solidFill>
              </a:rPr>
              <a:t>Designers are integral throughout the entire process. </a:t>
            </a:r>
          </a:p>
          <a:p>
            <a:pPr marL="0" indent="0">
              <a:buNone/>
            </a:pPr>
            <a:r>
              <a:rPr lang="en-GB" dirty="0">
                <a:solidFill>
                  <a:schemeClr val="bg1"/>
                </a:solidFill>
              </a:rPr>
              <a:t>They conduct research, sketch ideas, develop their ideas, produce a final design, and create multiple physical and virtual prototypes to test their design. </a:t>
            </a:r>
          </a:p>
          <a:p>
            <a:pPr marL="0" indent="0">
              <a:buNone/>
            </a:pPr>
            <a:r>
              <a:rPr lang="en-GB" dirty="0">
                <a:solidFill>
                  <a:schemeClr val="bg1"/>
                </a:solidFill>
              </a:rPr>
              <a:t>They are responsible for how the final product looks and functions. </a:t>
            </a:r>
          </a:p>
          <a:p>
            <a:pPr marL="0" indent="0">
              <a:buNone/>
            </a:pPr>
            <a:r>
              <a:rPr lang="en-GB" dirty="0">
                <a:solidFill>
                  <a:schemeClr val="bg1"/>
                </a:solidFill>
              </a:rPr>
              <a:t>Designers must collaborate with all the other design team members to ensure the product is successful and functions as expected.</a:t>
            </a:r>
          </a:p>
        </p:txBody>
      </p:sp>
      <p:pic>
        <p:nvPicPr>
          <p:cNvPr id="2050" name="Picture 2" descr="The job of the 'Product Designer' and its importance in a startup">
            <a:extLst>
              <a:ext uri="{FF2B5EF4-FFF2-40B4-BE49-F238E27FC236}">
                <a16:creationId xmlns:a16="http://schemas.microsoft.com/office/drawing/2014/main" id="{C2C86466-6671-478E-9ADE-C0B78525FDE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92" r="22319"/>
          <a:stretch/>
        </p:blipFill>
        <p:spPr bwMode="auto">
          <a:xfrm>
            <a:off x="4325430" y="1124744"/>
            <a:ext cx="4608512"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50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Market researchers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3011816" cy="4941168"/>
          </a:xfrm>
        </p:spPr>
        <p:txBody>
          <a:bodyPr>
            <a:normAutofit/>
          </a:bodyPr>
          <a:lstStyle/>
          <a:p>
            <a:pPr marL="0" indent="0">
              <a:buNone/>
            </a:pPr>
            <a:r>
              <a:rPr lang="en-GB" dirty="0">
                <a:solidFill>
                  <a:srgbClr val="FFFFFF"/>
                </a:solidFill>
              </a:rPr>
              <a:t>Market researchers conduct various different forms of research, either looking at existing products, gaps in the market to find out what consumers want and need. </a:t>
            </a:r>
          </a:p>
          <a:p>
            <a:pPr marL="0" indent="0">
              <a:buNone/>
            </a:pPr>
            <a:r>
              <a:rPr lang="en-GB" dirty="0">
                <a:solidFill>
                  <a:srgbClr val="FFFFFF"/>
                </a:solidFill>
              </a:rPr>
              <a:t>They will also likely conduct various research techniques such as producing surveys and questionnaires. </a:t>
            </a:r>
          </a:p>
        </p:txBody>
      </p:sp>
      <p:pic>
        <p:nvPicPr>
          <p:cNvPr id="3074" name="Picture 2" descr="Market Research Reviewed | SurveyCompare UK | Page 1 of 2">
            <a:extLst>
              <a:ext uri="{FF2B5EF4-FFF2-40B4-BE49-F238E27FC236}">
                <a16:creationId xmlns:a16="http://schemas.microsoft.com/office/drawing/2014/main" id="{53A82D2E-3EAD-43C1-812A-00466B87E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006" y="1949798"/>
            <a:ext cx="4649655" cy="3085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31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accountants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buNone/>
            </a:pPr>
            <a:r>
              <a:rPr lang="en-GB" dirty="0">
                <a:solidFill>
                  <a:srgbClr val="FFFFFF"/>
                </a:solidFill>
              </a:rPr>
              <a:t>Accountants are involved in the monetary matters in the project. </a:t>
            </a:r>
          </a:p>
          <a:p>
            <a:pPr marL="0" indent="0">
              <a:buNone/>
            </a:pPr>
            <a:r>
              <a:rPr lang="en-GB" dirty="0">
                <a:solidFill>
                  <a:srgbClr val="FFFFFF"/>
                </a:solidFill>
              </a:rPr>
              <a:t>For example, they may be involved in setting the budget for the entire design and manufacturing process, allocating a specific budget to each stage in the process. </a:t>
            </a:r>
          </a:p>
          <a:p>
            <a:pPr marL="0" indent="0">
              <a:buNone/>
            </a:pPr>
            <a:r>
              <a:rPr lang="en-GB" dirty="0">
                <a:solidFill>
                  <a:srgbClr val="FFFFFF"/>
                </a:solidFill>
              </a:rPr>
              <a:t>This ensures that the final product is economically viable and it will produce a profit for the company producing the product. </a:t>
            </a:r>
          </a:p>
        </p:txBody>
      </p:sp>
      <p:pic>
        <p:nvPicPr>
          <p:cNvPr id="4098" name="Picture 2" descr="What is cost of hiring an accountant in London? - Accountancy Age">
            <a:extLst>
              <a:ext uri="{FF2B5EF4-FFF2-40B4-BE49-F238E27FC236}">
                <a16:creationId xmlns:a16="http://schemas.microsoft.com/office/drawing/2014/main" id="{35B4578D-4AD1-41F0-BD23-E8F520A41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916832"/>
            <a:ext cx="4752528"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1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engineers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buNone/>
            </a:pPr>
            <a:r>
              <a:rPr lang="en-GB" dirty="0">
                <a:solidFill>
                  <a:srgbClr val="FFFFFF"/>
                </a:solidFill>
              </a:rPr>
              <a:t>The engineers are responsible for figuring out how the final product will work. Depending on the product’s complexity, various different engineers may be required. </a:t>
            </a:r>
          </a:p>
          <a:p>
            <a:pPr marL="0" indent="0">
              <a:buNone/>
            </a:pPr>
            <a:r>
              <a:rPr lang="en-GB" dirty="0">
                <a:solidFill>
                  <a:srgbClr val="FFFFFF"/>
                </a:solidFill>
              </a:rPr>
              <a:t>They will also work out the best and most efficient way for the product to go together, if it has multiple parts or if it requires the consumer to assemble it. </a:t>
            </a:r>
          </a:p>
        </p:txBody>
      </p:sp>
      <p:pic>
        <p:nvPicPr>
          <p:cNvPr id="5122" name="Picture 2" descr="Bridging the Skills Gap in the Manufacturing Industry ...">
            <a:extLst>
              <a:ext uri="{FF2B5EF4-FFF2-40B4-BE49-F238E27FC236}">
                <a16:creationId xmlns:a16="http://schemas.microsoft.com/office/drawing/2014/main" id="{448B453A-C2DB-4233-86E7-5A4991AD16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619" y="1916832"/>
            <a:ext cx="4558988" cy="30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16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manufacturers</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768096" y="1916832"/>
            <a:ext cx="2843784" cy="4941168"/>
          </a:xfrm>
        </p:spPr>
        <p:txBody>
          <a:bodyPr>
            <a:normAutofit/>
          </a:bodyPr>
          <a:lstStyle/>
          <a:p>
            <a:pPr marL="0" indent="0">
              <a:buNone/>
            </a:pPr>
            <a:r>
              <a:rPr lang="en-GB" dirty="0">
                <a:solidFill>
                  <a:srgbClr val="FFFFFF"/>
                </a:solidFill>
              </a:rPr>
              <a:t>The manufacturers are the people that make the product. </a:t>
            </a:r>
          </a:p>
          <a:p>
            <a:pPr marL="0" indent="0">
              <a:buNone/>
            </a:pPr>
            <a:r>
              <a:rPr lang="en-GB" dirty="0">
                <a:solidFill>
                  <a:srgbClr val="FFFFFF"/>
                </a:solidFill>
              </a:rPr>
              <a:t>Products today usually require various different forms of commercial manufacture. Large machines in factories produce components and assemble them. Some products will be assembled by hand or require some form of human input to produce the final product. </a:t>
            </a:r>
          </a:p>
        </p:txBody>
      </p:sp>
      <p:pic>
        <p:nvPicPr>
          <p:cNvPr id="6146" name="Picture 2" descr="Making Lego Bricks | HowStuffWorks">
            <a:extLst>
              <a:ext uri="{FF2B5EF4-FFF2-40B4-BE49-F238E27FC236}">
                <a16:creationId xmlns:a16="http://schemas.microsoft.com/office/drawing/2014/main" id="{8636BB42-5039-49CD-9401-369584B36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916832"/>
            <a:ext cx="4794372" cy="328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5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FAE1107-CEC3-4041-8BAA-CDB6F6759B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8096" y="585216"/>
            <a:ext cx="2834314" cy="1499616"/>
          </a:xfrm>
        </p:spPr>
        <p:txBody>
          <a:bodyPr>
            <a:normAutofit/>
          </a:bodyPr>
          <a:lstStyle/>
          <a:p>
            <a:r>
              <a:rPr lang="en-GB" sz="3200" dirty="0">
                <a:solidFill>
                  <a:schemeClr val="tx1"/>
                </a:solidFill>
              </a:rPr>
              <a:t>Marketing team</a:t>
            </a:r>
            <a:endParaRPr lang="en-GB" dirty="0">
              <a:solidFill>
                <a:schemeClr val="tx1"/>
              </a:solidFill>
            </a:endParaRPr>
          </a:p>
        </p:txBody>
      </p:sp>
      <p:cxnSp>
        <p:nvCxnSpPr>
          <p:cNvPr id="73" name="Straight Connector 72">
            <a:extLst>
              <a:ext uri="{FF2B5EF4-FFF2-40B4-BE49-F238E27FC236}">
                <a16:creationId xmlns:a16="http://schemas.microsoft.com/office/drawing/2014/main" id="{1AEA88FB-F5DD-45CE-AAE1-7B33D0ABDD2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71500" y="1773690"/>
            <a:ext cx="3424436" cy="4680520"/>
          </a:xfrm>
        </p:spPr>
        <p:txBody>
          <a:bodyPr>
            <a:noAutofit/>
          </a:bodyPr>
          <a:lstStyle/>
          <a:p>
            <a:pPr marL="0" indent="0">
              <a:buNone/>
            </a:pPr>
            <a:r>
              <a:rPr lang="en-GB" dirty="0">
                <a:solidFill>
                  <a:srgbClr val="FFFFFF"/>
                </a:solidFill>
              </a:rPr>
              <a:t>The marketing team are responsible for promoting the product to consumers in as many ways as possible. </a:t>
            </a:r>
          </a:p>
          <a:p>
            <a:pPr marL="0" indent="0">
              <a:buNone/>
            </a:pPr>
            <a:r>
              <a:rPr lang="en-GB" dirty="0">
                <a:solidFill>
                  <a:srgbClr val="FFFFFF"/>
                </a:solidFill>
              </a:rPr>
              <a:t>Traditionally, this is done through adverts on TV, posters and billboards, magazines etc. </a:t>
            </a:r>
          </a:p>
          <a:p>
            <a:pPr marL="0" indent="0">
              <a:buNone/>
            </a:pPr>
            <a:r>
              <a:rPr lang="en-GB" dirty="0">
                <a:solidFill>
                  <a:srgbClr val="FFFFFF"/>
                </a:solidFill>
              </a:rPr>
              <a:t>Nowadays, advertising online is the most effective way of reaching most consumers, due to the abundance of smart phones, tablets, laptops and computers that consumers use. </a:t>
            </a:r>
          </a:p>
          <a:p>
            <a:pPr marL="0" indent="0">
              <a:buNone/>
            </a:pPr>
            <a:r>
              <a:rPr lang="en-GB" dirty="0">
                <a:solidFill>
                  <a:srgbClr val="FFFFFF"/>
                </a:solidFill>
              </a:rPr>
              <a:t>Social media is a particularly powerful tool to advertise a new product. </a:t>
            </a:r>
          </a:p>
        </p:txBody>
      </p:sp>
      <p:pic>
        <p:nvPicPr>
          <p:cNvPr id="7170" name="Picture 2" descr="Daily Billboard: Apple iPhone 11 Pro billboards... Advertising for ...">
            <a:extLst>
              <a:ext uri="{FF2B5EF4-FFF2-40B4-BE49-F238E27FC236}">
                <a16:creationId xmlns:a16="http://schemas.microsoft.com/office/drawing/2014/main" id="{A6A75604-7CDC-4CD1-B87C-B1D24F67A3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1127" y="1773690"/>
            <a:ext cx="4668988" cy="304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5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A15973182C454CBD017EAD4899623C" ma:contentTypeVersion="12" ma:contentTypeDescription="Create a new document." ma:contentTypeScope="" ma:versionID="f1327d3aa13311484d02d8272eb300e5">
  <xsd:schema xmlns:xsd="http://www.w3.org/2001/XMLSchema" xmlns:xs="http://www.w3.org/2001/XMLSchema" xmlns:p="http://schemas.microsoft.com/office/2006/metadata/properties" xmlns:ns2="fb009bb9-7fd2-49f5-811f-13223d662051" xmlns:ns3="e77713bc-0ebc-4063-99a4-8848dbeddd29" targetNamespace="http://schemas.microsoft.com/office/2006/metadata/properties" ma:root="true" ma:fieldsID="db087f24cadde66e68207609201885a3" ns2:_="" ns3:_="">
    <xsd:import namespace="fb009bb9-7fd2-49f5-811f-13223d662051"/>
    <xsd:import namespace="e77713bc-0ebc-4063-99a4-8848dbeddd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09bb9-7fd2-49f5-811f-13223d6620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7713bc-0ebc-4063-99a4-8848dbeddd2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9ABD3C-AA9E-4069-B566-FCDD6C81D3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6C5DA02-C743-4D9E-9367-4D81278C93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009bb9-7fd2-49f5-811f-13223d662051"/>
    <ds:schemaRef ds:uri="e77713bc-0ebc-4063-99a4-8848dbeddd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CFEBC7-F4D9-42A8-81DE-64B6A0F2FDE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185</TotalTime>
  <Words>796</Words>
  <Application>Microsoft Office PowerPoint</Application>
  <PresentationFormat>On-screen Show (4:3)</PresentationFormat>
  <Paragraphs>57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Tw Cen MT</vt:lpstr>
      <vt:lpstr>Tw Cen MT Condensed</vt:lpstr>
      <vt:lpstr>Wingdings 3</vt:lpstr>
      <vt:lpstr>Integral</vt:lpstr>
      <vt:lpstr>nat5 Design &amp; Manufacture</vt:lpstr>
      <vt:lpstr>Learning intentions &amp; success criteria</vt:lpstr>
      <vt:lpstr>The design team</vt:lpstr>
      <vt:lpstr>designers</vt:lpstr>
      <vt:lpstr>Market researchers</vt:lpstr>
      <vt:lpstr>accountants</vt:lpstr>
      <vt:lpstr>engineers</vt:lpstr>
      <vt:lpstr>manufacturers</vt:lpstr>
      <vt:lpstr>Marketing team</vt:lpstr>
      <vt:lpstr>ergonomists</vt:lpstr>
      <vt:lpstr>consumers</vt:lpstr>
      <vt:lpstr>retailers</vt:lpstr>
      <vt:lpstr>Economists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S3 Design &amp; Manufacture</dc:title>
  <dc:creator>Mr Porter</dc:creator>
  <cp:lastModifiedBy>025SPorter</cp:lastModifiedBy>
  <cp:revision>21</cp:revision>
  <dcterms:created xsi:type="dcterms:W3CDTF">2020-05-18T09:31:07Z</dcterms:created>
  <dcterms:modified xsi:type="dcterms:W3CDTF">2022-09-12T09:19:06Z</dcterms:modified>
</cp:coreProperties>
</file>